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3089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604367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История создания Mercedes-Benz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3854053"/>
            <a:ext cx="7477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- это легендарный автомобильный бренд, история которого насчитывает более 130 лет. Основанный в 1886 году Карлом Бенцем и Готлибом Даймлером, этот немецкий производитель автомобилей стал синонимом роскоши, инноваций и передовых технологий. Сегодня мы рассмотрим увлекательную историю создания и развития бренда Mercedes-Benz.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684014"/>
            <a:ext cx="564368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Наследие и будущее</a:t>
            </a:r>
            <a:endParaRPr lang="en-US" sz="4374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993" y="1711642"/>
            <a:ext cx="3518059" cy="8886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0163" y="293358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Наследие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2260163" y="3413998"/>
            <a:ext cx="3073718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имеет богатое наследие, насчитывающее более 130 лет истории. Компания была пионером в создании инновационных технологий, роскошных автомобилей и передовых решений в области безопасности.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6052" y="1711642"/>
            <a:ext cx="3518178" cy="8886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778222" y="293358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Настоящее</a:t>
            </a:r>
            <a:endParaRPr lang="en-US" sz="2187" dirty="0"/>
          </a:p>
        </p:txBody>
      </p:sp>
      <p:sp>
        <p:nvSpPr>
          <p:cNvPr id="12" name="Text 6"/>
          <p:cNvSpPr/>
          <p:nvPr/>
        </p:nvSpPr>
        <p:spPr>
          <a:xfrm>
            <a:off x="5778222" y="3413998"/>
            <a:ext cx="3073837" cy="39094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настоящее время Mercedes-Benz продолжает оставаться лидером в автомобильной индустрии, предлагая своим клиентам эксклюзивные, технологичные и экологичные модели, соответствующие высочайшим стандартам качества.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4229" y="1711642"/>
            <a:ext cx="3518178" cy="8886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296400" y="293358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Будущее</a:t>
            </a:r>
            <a:endParaRPr lang="en-US" sz="2187" dirty="0"/>
          </a:p>
        </p:txBody>
      </p:sp>
      <p:sp>
        <p:nvSpPr>
          <p:cNvPr id="15" name="Text 8"/>
          <p:cNvSpPr/>
          <p:nvPr/>
        </p:nvSpPr>
        <p:spPr>
          <a:xfrm>
            <a:off x="9296400" y="3413998"/>
            <a:ext cx="3073837" cy="39094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Глядя в будущее, Mercedes-Benz неустанно работает над разработкой новых инновационных технологий, таких как автономное вождение и электрификация, чтобы удовлетворять потребности клиентов и оставаться ведущим брендом в автомобильной отрасли.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32747" y="1073229"/>
            <a:ext cx="8554522" cy="5673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67"/>
              </a:lnSpc>
              <a:buNone/>
            </a:pPr>
            <a:r>
              <a:rPr lang="en-US" sz="3573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Рождение автомобильной индустрии</a:t>
            </a:r>
            <a:endParaRPr lang="en-US" sz="3573" dirty="0"/>
          </a:p>
        </p:txBody>
      </p:sp>
      <p:sp>
        <p:nvSpPr>
          <p:cNvPr id="6" name="Shape 2"/>
          <p:cNvSpPr/>
          <p:nvPr/>
        </p:nvSpPr>
        <p:spPr>
          <a:xfrm>
            <a:off x="5093613" y="1912739"/>
            <a:ext cx="22622" cy="5243513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7" name="Shape 3"/>
          <p:cNvSpPr/>
          <p:nvPr/>
        </p:nvSpPr>
        <p:spPr>
          <a:xfrm>
            <a:off x="5309116" y="2247424"/>
            <a:ext cx="635318" cy="22622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8" name="Shape 4"/>
          <p:cNvSpPr/>
          <p:nvPr/>
        </p:nvSpPr>
        <p:spPr>
          <a:xfrm>
            <a:off x="4900732" y="2054543"/>
            <a:ext cx="408384" cy="408384"/>
          </a:xfrm>
          <a:prstGeom prst="roundRect">
            <a:avLst>
              <a:gd name="adj" fmla="val 13335"/>
            </a:avLst>
          </a:prstGeom>
          <a:solidFill>
            <a:srgbClr val="2D3033"/>
          </a:solidFill>
          <a:ln/>
        </p:spPr>
      </p:sp>
      <p:sp>
        <p:nvSpPr>
          <p:cNvPr id="9" name="Text 5"/>
          <p:cNvSpPr/>
          <p:nvPr/>
        </p:nvSpPr>
        <p:spPr>
          <a:xfrm>
            <a:off x="5057894" y="2088594"/>
            <a:ext cx="93940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0"/>
              </a:lnSpc>
              <a:buNone/>
            </a:pPr>
            <a:r>
              <a:rPr lang="en-US" sz="214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144" dirty="0"/>
          </a:p>
        </p:txBody>
      </p:sp>
      <p:sp>
        <p:nvSpPr>
          <p:cNvPr id="10" name="Text 6"/>
          <p:cNvSpPr/>
          <p:nvPr/>
        </p:nvSpPr>
        <p:spPr>
          <a:xfrm>
            <a:off x="6103263" y="2094190"/>
            <a:ext cx="2268974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1886 год</a:t>
            </a:r>
            <a:endParaRPr lang="en-US" sz="1787" dirty="0"/>
          </a:p>
        </p:txBody>
      </p:sp>
      <p:sp>
        <p:nvSpPr>
          <p:cNvPr id="11" name="Text 7"/>
          <p:cNvSpPr/>
          <p:nvPr/>
        </p:nvSpPr>
        <p:spPr>
          <a:xfrm>
            <a:off x="6103263" y="2486620"/>
            <a:ext cx="7351871" cy="8715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Карл Бенц представил свой первый патентованный автомобиль - Benz Patent-Motorwagen. Это был первый в мире практически применимый автомобиль с двигателем внутреннего сгорания, положивший начало эре автомобилестроения.</a:t>
            </a:r>
            <a:endParaRPr lang="en-US" sz="1429" dirty="0"/>
          </a:p>
        </p:txBody>
      </p:sp>
      <p:sp>
        <p:nvSpPr>
          <p:cNvPr id="12" name="Shape 8"/>
          <p:cNvSpPr/>
          <p:nvPr/>
        </p:nvSpPr>
        <p:spPr>
          <a:xfrm>
            <a:off x="5309116" y="4055745"/>
            <a:ext cx="635318" cy="22622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3" name="Shape 9"/>
          <p:cNvSpPr/>
          <p:nvPr/>
        </p:nvSpPr>
        <p:spPr>
          <a:xfrm>
            <a:off x="4900732" y="3862864"/>
            <a:ext cx="408384" cy="408384"/>
          </a:xfrm>
          <a:prstGeom prst="roundRect">
            <a:avLst>
              <a:gd name="adj" fmla="val 13335"/>
            </a:avLst>
          </a:prstGeom>
          <a:solidFill>
            <a:srgbClr val="2D3033"/>
          </a:solidFill>
          <a:ln/>
        </p:spPr>
      </p:sp>
      <p:sp>
        <p:nvSpPr>
          <p:cNvPr id="14" name="Text 10"/>
          <p:cNvSpPr/>
          <p:nvPr/>
        </p:nvSpPr>
        <p:spPr>
          <a:xfrm>
            <a:off x="5021461" y="3896916"/>
            <a:ext cx="166926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0"/>
              </a:lnSpc>
              <a:buNone/>
            </a:pPr>
            <a:r>
              <a:rPr lang="en-US" sz="214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144" dirty="0"/>
          </a:p>
        </p:txBody>
      </p:sp>
      <p:sp>
        <p:nvSpPr>
          <p:cNvPr id="15" name="Text 11"/>
          <p:cNvSpPr/>
          <p:nvPr/>
        </p:nvSpPr>
        <p:spPr>
          <a:xfrm>
            <a:off x="6103263" y="3902512"/>
            <a:ext cx="2268974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1890 год</a:t>
            </a:r>
            <a:endParaRPr lang="en-US" sz="1787" dirty="0"/>
          </a:p>
        </p:txBody>
      </p:sp>
      <p:sp>
        <p:nvSpPr>
          <p:cNvPr id="16" name="Text 12"/>
          <p:cNvSpPr/>
          <p:nvPr/>
        </p:nvSpPr>
        <p:spPr>
          <a:xfrm>
            <a:off x="6103263" y="4294942"/>
            <a:ext cx="7351871" cy="8715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Готлиб Даймлер и Вильгельм Майбах создают первый высокоскоростной двигатель внутреннего сгорания, который они устанавливают на различные транспортные средства, включая мотоциклы и небольшие автомобили.</a:t>
            </a:r>
            <a:endParaRPr lang="en-US" sz="1429" dirty="0"/>
          </a:p>
        </p:txBody>
      </p:sp>
      <p:sp>
        <p:nvSpPr>
          <p:cNvPr id="17" name="Shape 13"/>
          <p:cNvSpPr/>
          <p:nvPr/>
        </p:nvSpPr>
        <p:spPr>
          <a:xfrm>
            <a:off x="5309116" y="5864066"/>
            <a:ext cx="635318" cy="22622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8" name="Shape 14"/>
          <p:cNvSpPr/>
          <p:nvPr/>
        </p:nvSpPr>
        <p:spPr>
          <a:xfrm>
            <a:off x="4900732" y="5671185"/>
            <a:ext cx="408384" cy="408384"/>
          </a:xfrm>
          <a:prstGeom prst="roundRect">
            <a:avLst>
              <a:gd name="adj" fmla="val 13335"/>
            </a:avLst>
          </a:prstGeom>
          <a:solidFill>
            <a:srgbClr val="2D3033"/>
          </a:solidFill>
          <a:ln/>
        </p:spPr>
      </p:sp>
      <p:sp>
        <p:nvSpPr>
          <p:cNvPr id="19" name="Text 15"/>
          <p:cNvSpPr/>
          <p:nvPr/>
        </p:nvSpPr>
        <p:spPr>
          <a:xfrm>
            <a:off x="5020508" y="5705237"/>
            <a:ext cx="168831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0"/>
              </a:lnSpc>
              <a:buNone/>
            </a:pPr>
            <a:r>
              <a:rPr lang="en-US" sz="214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144" dirty="0"/>
          </a:p>
        </p:txBody>
      </p:sp>
      <p:sp>
        <p:nvSpPr>
          <p:cNvPr id="20" name="Text 16"/>
          <p:cNvSpPr/>
          <p:nvPr/>
        </p:nvSpPr>
        <p:spPr>
          <a:xfrm>
            <a:off x="6103263" y="5710833"/>
            <a:ext cx="2268974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1901 год</a:t>
            </a:r>
            <a:endParaRPr lang="en-US" sz="1787" dirty="0"/>
          </a:p>
        </p:txBody>
      </p:sp>
      <p:sp>
        <p:nvSpPr>
          <p:cNvPr id="21" name="Text 17"/>
          <p:cNvSpPr/>
          <p:nvPr/>
        </p:nvSpPr>
        <p:spPr>
          <a:xfrm>
            <a:off x="6103263" y="6103263"/>
            <a:ext cx="7351871" cy="8715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Компании Benz и Daimler Motor объединяются, образуя Daimler-Benz AG - предшественника современной Mercedes-Benz. Этот союз ознаменовал начало новой эры в автомобилестроении.</a:t>
            </a:r>
            <a:endParaRPr lang="en-US" sz="1429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49091" y="586502"/>
            <a:ext cx="6829901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49"/>
              </a:lnSpc>
              <a:buNone/>
            </a:pPr>
            <a:r>
              <a:rPr lang="en-US" sz="4199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Инновации и технологии</a:t>
            </a:r>
            <a:endParaRPr lang="en-US" sz="4199" dirty="0"/>
          </a:p>
        </p:txBody>
      </p:sp>
      <p:sp>
        <p:nvSpPr>
          <p:cNvPr id="5" name="Text 2"/>
          <p:cNvSpPr/>
          <p:nvPr/>
        </p:nvSpPr>
        <p:spPr>
          <a:xfrm>
            <a:off x="2249091" y="1786176"/>
            <a:ext cx="2666286" cy="3331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Безопасность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2249091" y="2332553"/>
            <a:ext cx="3030141" cy="51202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7"/>
              </a:lnSpc>
              <a:buNone/>
            </a:pPr>
            <a:r>
              <a:rPr lang="en-US" sz="16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всегда уделял особое внимание безопасности. Инженеры компании разработали множество инновационных технологий, таких как антиблокировочная система тормозов (ABS), система стабилизации курсовой устойчивости (ESP) и подушки безопасности. Эти передовые разработки обеспечивают высокий уровень защиты для водителя и пассажиров.</a:t>
            </a:r>
            <a:endParaRPr lang="en-US" sz="1680" dirty="0"/>
          </a:p>
        </p:txBody>
      </p:sp>
      <p:sp>
        <p:nvSpPr>
          <p:cNvPr id="7" name="Text 4"/>
          <p:cNvSpPr/>
          <p:nvPr/>
        </p:nvSpPr>
        <p:spPr>
          <a:xfrm>
            <a:off x="5807154" y="1786176"/>
            <a:ext cx="2704028" cy="3331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Комфорт и роскошь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5807154" y="2332553"/>
            <a:ext cx="3030141" cy="44375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7"/>
              </a:lnSpc>
              <a:buNone/>
            </a:pPr>
            <a:r>
              <a:rPr lang="en-US" sz="16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известен своими комфортабельными и роскошными интерьерами. Модели бренда оснащаются премиальными материалами, эргономичными сиденьями, продуманными системами климат-контроля и передовыми развлекательными системами. Это создает исключительный уровень комфорта для владельцев.</a:t>
            </a:r>
            <a:endParaRPr lang="en-US" sz="1680" dirty="0"/>
          </a:p>
        </p:txBody>
      </p:sp>
      <p:sp>
        <p:nvSpPr>
          <p:cNvPr id="9" name="Text 6"/>
          <p:cNvSpPr/>
          <p:nvPr/>
        </p:nvSpPr>
        <p:spPr>
          <a:xfrm>
            <a:off x="9365218" y="1786176"/>
            <a:ext cx="2853809" cy="3331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Производительность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9365218" y="2332553"/>
            <a:ext cx="3030141" cy="3754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7"/>
              </a:lnSpc>
              <a:buNone/>
            </a:pPr>
            <a:r>
              <a:rPr lang="en-US" sz="16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Помимо безопасности и комфорта, Mercedes-Benz уделяет большое внимание производительности своих автомобилей. Мощные двигатели, точная управляемость и передовые трансмиссии обеспечивают впечатляющие ходовые характеристики и удовольствие от вождения.</a:t>
            </a:r>
            <a:endParaRPr lang="en-US" sz="168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865953" y="515064"/>
            <a:ext cx="6651903" cy="5854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10"/>
              </a:lnSpc>
              <a:buNone/>
            </a:pPr>
            <a:r>
              <a:rPr lang="en-US" sz="3688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Престижный имидж бренда</a:t>
            </a:r>
            <a:endParaRPr lang="en-US" sz="3688" dirty="0"/>
          </a:p>
        </p:txBody>
      </p:sp>
      <p:sp>
        <p:nvSpPr>
          <p:cNvPr id="6" name="Text 3"/>
          <p:cNvSpPr/>
          <p:nvPr/>
        </p:nvSpPr>
        <p:spPr>
          <a:xfrm>
            <a:off x="3053239" y="1662351"/>
            <a:ext cx="2341602" cy="292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05"/>
              </a:lnSpc>
              <a:buNone/>
            </a:pPr>
            <a:r>
              <a:rPr lang="en-US" sz="184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Символ успеха</a:t>
            </a:r>
            <a:endParaRPr lang="en-US" sz="1844" dirty="0"/>
          </a:p>
        </p:txBody>
      </p:sp>
      <p:sp>
        <p:nvSpPr>
          <p:cNvPr id="7" name="Text 4"/>
          <p:cNvSpPr/>
          <p:nvPr/>
        </p:nvSpPr>
        <p:spPr>
          <a:xfrm>
            <a:off x="3053239" y="2067401"/>
            <a:ext cx="3980974" cy="2096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0"/>
              </a:lnSpc>
              <a:buNone/>
            </a:pPr>
            <a:r>
              <a:rPr lang="en-US" sz="1475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Обладание автомобилем Mercedes-Benz считается признаком статуса и успеха. Этот бренд ассоциируется с богатством, утонченностью и высокими достижениями в жизни. Владение Mercedes-Benz демонстрирует финансовое благополучие и социальный статус его владельца.</a:t>
            </a:r>
            <a:endParaRPr lang="en-US" sz="1475" dirty="0"/>
          </a:p>
        </p:txBody>
      </p:sp>
      <p:sp>
        <p:nvSpPr>
          <p:cNvPr id="9" name="Text 6"/>
          <p:cNvSpPr/>
          <p:nvPr/>
        </p:nvSpPr>
        <p:spPr>
          <a:xfrm>
            <a:off x="7596068" y="1662351"/>
            <a:ext cx="2341602" cy="292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05"/>
              </a:lnSpc>
              <a:buNone/>
            </a:pPr>
            <a:r>
              <a:rPr lang="en-US" sz="184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Эксклюзивность</a:t>
            </a:r>
            <a:endParaRPr lang="en-US" sz="1844" dirty="0"/>
          </a:p>
        </p:txBody>
      </p:sp>
      <p:sp>
        <p:nvSpPr>
          <p:cNvPr id="10" name="Text 7"/>
          <p:cNvSpPr/>
          <p:nvPr/>
        </p:nvSpPr>
        <p:spPr>
          <a:xfrm>
            <a:off x="7596068" y="2067401"/>
            <a:ext cx="3980974" cy="2096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0"/>
              </a:lnSpc>
              <a:buNone/>
            </a:pPr>
            <a:r>
              <a:rPr lang="en-US" sz="1475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производит ограниченное количество автомобилей, что делает их эксклюзивными и желанными. Каждая модель имеет свою индивидуальность и производится с особым вниманием к деталям, придавая им уникальный характер и ценность.</a:t>
            </a:r>
            <a:endParaRPr lang="en-US" sz="1475" dirty="0"/>
          </a:p>
        </p:txBody>
      </p:sp>
      <p:sp>
        <p:nvSpPr>
          <p:cNvPr id="12" name="Text 9"/>
          <p:cNvSpPr/>
          <p:nvPr/>
        </p:nvSpPr>
        <p:spPr>
          <a:xfrm>
            <a:off x="3053239" y="4726186"/>
            <a:ext cx="2341602" cy="292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05"/>
              </a:lnSpc>
              <a:buNone/>
            </a:pPr>
            <a:r>
              <a:rPr lang="en-US" sz="184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Гарантия качества</a:t>
            </a:r>
            <a:endParaRPr lang="en-US" sz="1844" dirty="0"/>
          </a:p>
        </p:txBody>
      </p:sp>
      <p:sp>
        <p:nvSpPr>
          <p:cNvPr id="13" name="Text 10"/>
          <p:cNvSpPr/>
          <p:nvPr/>
        </p:nvSpPr>
        <p:spPr>
          <a:xfrm>
            <a:off x="3053239" y="5131237"/>
            <a:ext cx="3980974" cy="23964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0"/>
              </a:lnSpc>
              <a:buNone/>
            </a:pPr>
            <a:r>
              <a:rPr lang="en-US" sz="1475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Репутация Mercedes-Benz как производителя высококачественных автомобилей является неоспоримой. Строгий контроль качества, использование премиальных материалов и талантливые инженеры гарантируют, что каждый автомобиль бренда соответствует самым высоким стандартам.</a:t>
            </a:r>
            <a:endParaRPr lang="en-US" sz="1475" dirty="0"/>
          </a:p>
        </p:txBody>
      </p:sp>
      <p:sp>
        <p:nvSpPr>
          <p:cNvPr id="15" name="Text 12"/>
          <p:cNvSpPr/>
          <p:nvPr/>
        </p:nvSpPr>
        <p:spPr>
          <a:xfrm>
            <a:off x="7596068" y="4726186"/>
            <a:ext cx="2430661" cy="292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05"/>
              </a:lnSpc>
              <a:buNone/>
            </a:pPr>
            <a:r>
              <a:rPr lang="en-US" sz="184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Мировое признание</a:t>
            </a:r>
            <a:endParaRPr lang="en-US" sz="1844" dirty="0"/>
          </a:p>
        </p:txBody>
      </p:sp>
      <p:sp>
        <p:nvSpPr>
          <p:cNvPr id="16" name="Text 13"/>
          <p:cNvSpPr/>
          <p:nvPr/>
        </p:nvSpPr>
        <p:spPr>
          <a:xfrm>
            <a:off x="7596068" y="5131237"/>
            <a:ext cx="3980974" cy="2096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0"/>
              </a:lnSpc>
              <a:buNone/>
            </a:pPr>
            <a:r>
              <a:rPr lang="en-US" sz="1475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пользуется огромным уважением и признанием во всем мире. Этот бренд ассоциируется с немецким качеством, инновациями и изысканным дизайном. Автомобили Mercedes-Benz являются неотъемлемой частью истории и культуры автомобилестроения.</a:t>
            </a:r>
            <a:endParaRPr lang="en-US" sz="147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37993" y="1150501"/>
            <a:ext cx="1025485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Легендарные модели Mercedes-Benz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4003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S-Class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2969657"/>
            <a:ext cx="3156347" cy="39094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Флагманская модель бренда, S-Class, является воплощением роскоши, технологий и производительности. Этот автомобиль олицетворяет высшие достижения Mercedes-Benz в области дизайна, комфорта и передовых инженерных решений.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24003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SL-Class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2969657"/>
            <a:ext cx="3156347" cy="35540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Спортивный родстер SL-Class известен своей элегантностью и динамичностью. Этот автомобиль сочетает в себе изысканный стиль с впечатляющими ходовыми характеристиками, обеспечивая незабываемые ощущения от вождения.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24003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G-Class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2969657"/>
            <a:ext cx="3156347" cy="35540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Культовый внедорожник G-Class является одним из самых узнаваемых автомобилей Mercedes-Benz. Этот неизменный дизайн, сочетающийся с мощными техническими характеристиками, делает G-Class легендой в мире автомобилестроения.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954536" y="505420"/>
            <a:ext cx="6978015" cy="5736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18"/>
              </a:lnSpc>
              <a:buNone/>
            </a:pPr>
            <a:r>
              <a:rPr lang="en-US" sz="361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Технологические достижения</a:t>
            </a:r>
            <a:endParaRPr lang="en-US" sz="3614" dirty="0"/>
          </a:p>
        </p:txBody>
      </p:sp>
      <p:sp>
        <p:nvSpPr>
          <p:cNvPr id="5" name="Shape 2"/>
          <p:cNvSpPr/>
          <p:nvPr/>
        </p:nvSpPr>
        <p:spPr>
          <a:xfrm>
            <a:off x="7303770" y="1446252"/>
            <a:ext cx="22860" cy="6277928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6" name="Shape 3"/>
          <p:cNvSpPr/>
          <p:nvPr/>
        </p:nvSpPr>
        <p:spPr>
          <a:xfrm>
            <a:off x="6466106" y="1784628"/>
            <a:ext cx="642580" cy="22860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7" name="Shape 4"/>
          <p:cNvSpPr/>
          <p:nvPr/>
        </p:nvSpPr>
        <p:spPr>
          <a:xfrm>
            <a:off x="7108686" y="1589603"/>
            <a:ext cx="413028" cy="413028"/>
          </a:xfrm>
          <a:prstGeom prst="roundRect">
            <a:avLst>
              <a:gd name="adj" fmla="val 13336"/>
            </a:avLst>
          </a:prstGeom>
          <a:solidFill>
            <a:srgbClr val="2D3033"/>
          </a:solidFill>
          <a:ln/>
        </p:spPr>
      </p:sp>
      <p:sp>
        <p:nvSpPr>
          <p:cNvPr id="8" name="Text 5"/>
          <p:cNvSpPr/>
          <p:nvPr/>
        </p:nvSpPr>
        <p:spPr>
          <a:xfrm>
            <a:off x="7267635" y="1624013"/>
            <a:ext cx="95012" cy="3442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11"/>
              </a:lnSpc>
              <a:buNone/>
            </a:pPr>
            <a:r>
              <a:rPr lang="en-US" sz="2169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169" dirty="0"/>
          </a:p>
        </p:txBody>
      </p:sp>
      <p:sp>
        <p:nvSpPr>
          <p:cNvPr id="9" name="Text 6"/>
          <p:cNvSpPr/>
          <p:nvPr/>
        </p:nvSpPr>
        <p:spPr>
          <a:xfrm>
            <a:off x="2954536" y="1629847"/>
            <a:ext cx="3350895" cy="5738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259"/>
              </a:lnSpc>
              <a:buNone/>
            </a:pPr>
            <a:r>
              <a:rPr lang="en-US" sz="180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1951 - Система безопасности водителя</a:t>
            </a:r>
            <a:endParaRPr lang="en-US" sz="1807" dirty="0"/>
          </a:p>
        </p:txBody>
      </p:sp>
      <p:sp>
        <p:nvSpPr>
          <p:cNvPr id="10" name="Text 7"/>
          <p:cNvSpPr/>
          <p:nvPr/>
        </p:nvSpPr>
        <p:spPr>
          <a:xfrm>
            <a:off x="2954536" y="2313861"/>
            <a:ext cx="3350895" cy="11749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313"/>
              </a:lnSpc>
              <a:buNone/>
            </a:pPr>
            <a:r>
              <a:rPr lang="en-US" sz="144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представляет первую в мире систему безопасности водителя, включающую усиленный кузов и защитные элементы.</a:t>
            </a:r>
            <a:endParaRPr lang="en-US" sz="1446" dirty="0"/>
          </a:p>
        </p:txBody>
      </p:sp>
      <p:sp>
        <p:nvSpPr>
          <p:cNvPr id="11" name="Shape 8"/>
          <p:cNvSpPr/>
          <p:nvPr/>
        </p:nvSpPr>
        <p:spPr>
          <a:xfrm>
            <a:off x="7521714" y="2702600"/>
            <a:ext cx="642580" cy="22860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2" name="Shape 9"/>
          <p:cNvSpPr/>
          <p:nvPr/>
        </p:nvSpPr>
        <p:spPr>
          <a:xfrm>
            <a:off x="7108686" y="2507575"/>
            <a:ext cx="413028" cy="413028"/>
          </a:xfrm>
          <a:prstGeom prst="roundRect">
            <a:avLst>
              <a:gd name="adj" fmla="val 13336"/>
            </a:avLst>
          </a:prstGeom>
          <a:solidFill>
            <a:srgbClr val="2D3033"/>
          </a:solidFill>
          <a:ln/>
        </p:spPr>
      </p:sp>
      <p:sp>
        <p:nvSpPr>
          <p:cNvPr id="13" name="Text 10"/>
          <p:cNvSpPr/>
          <p:nvPr/>
        </p:nvSpPr>
        <p:spPr>
          <a:xfrm>
            <a:off x="7230725" y="2541984"/>
            <a:ext cx="168831" cy="3442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11"/>
              </a:lnSpc>
              <a:buNone/>
            </a:pPr>
            <a:r>
              <a:rPr lang="en-US" sz="2169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169" dirty="0"/>
          </a:p>
        </p:txBody>
      </p:sp>
      <p:sp>
        <p:nvSpPr>
          <p:cNvPr id="14" name="Text 11"/>
          <p:cNvSpPr/>
          <p:nvPr/>
        </p:nvSpPr>
        <p:spPr>
          <a:xfrm>
            <a:off x="8324969" y="2547818"/>
            <a:ext cx="3350895" cy="5738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59"/>
              </a:lnSpc>
              <a:buNone/>
            </a:pPr>
            <a:r>
              <a:rPr lang="en-US" sz="180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1978 - Первый дизельный двигатель с турбонаддувом</a:t>
            </a:r>
            <a:endParaRPr lang="en-US" sz="1807" dirty="0"/>
          </a:p>
        </p:txBody>
      </p:sp>
      <p:sp>
        <p:nvSpPr>
          <p:cNvPr id="15" name="Text 12"/>
          <p:cNvSpPr/>
          <p:nvPr/>
        </p:nvSpPr>
        <p:spPr>
          <a:xfrm>
            <a:off x="8324969" y="3231833"/>
            <a:ext cx="3350895" cy="11749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3"/>
              </a:lnSpc>
              <a:buNone/>
            </a:pPr>
            <a:r>
              <a:rPr lang="en-US" sz="144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Компания разрабатывает первый дизельный двигатель с турбонаддувом, обеспечивающий высокую мощность и экономичность.</a:t>
            </a:r>
            <a:endParaRPr lang="en-US" sz="1446" dirty="0"/>
          </a:p>
        </p:txBody>
      </p:sp>
      <p:sp>
        <p:nvSpPr>
          <p:cNvPr id="16" name="Shape 13"/>
          <p:cNvSpPr/>
          <p:nvPr/>
        </p:nvSpPr>
        <p:spPr>
          <a:xfrm>
            <a:off x="6466106" y="4194334"/>
            <a:ext cx="642580" cy="22860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17" name="Shape 14"/>
          <p:cNvSpPr/>
          <p:nvPr/>
        </p:nvSpPr>
        <p:spPr>
          <a:xfrm>
            <a:off x="7108686" y="3999309"/>
            <a:ext cx="413028" cy="413028"/>
          </a:xfrm>
          <a:prstGeom prst="roundRect">
            <a:avLst>
              <a:gd name="adj" fmla="val 13336"/>
            </a:avLst>
          </a:prstGeom>
          <a:solidFill>
            <a:srgbClr val="2D3033"/>
          </a:solidFill>
          <a:ln/>
        </p:spPr>
      </p:sp>
      <p:sp>
        <p:nvSpPr>
          <p:cNvPr id="18" name="Text 15"/>
          <p:cNvSpPr/>
          <p:nvPr/>
        </p:nvSpPr>
        <p:spPr>
          <a:xfrm>
            <a:off x="7229773" y="4033718"/>
            <a:ext cx="170736" cy="3442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11"/>
              </a:lnSpc>
              <a:buNone/>
            </a:pPr>
            <a:r>
              <a:rPr lang="en-US" sz="2169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169" dirty="0"/>
          </a:p>
        </p:txBody>
      </p:sp>
      <p:sp>
        <p:nvSpPr>
          <p:cNvPr id="19" name="Text 16"/>
          <p:cNvSpPr/>
          <p:nvPr/>
        </p:nvSpPr>
        <p:spPr>
          <a:xfrm>
            <a:off x="2954536" y="4039553"/>
            <a:ext cx="3350895" cy="8608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259"/>
              </a:lnSpc>
              <a:buNone/>
            </a:pPr>
            <a:r>
              <a:rPr lang="en-US" sz="180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1995 - Система предупреждения столкновений</a:t>
            </a:r>
            <a:endParaRPr lang="en-US" sz="1807" dirty="0"/>
          </a:p>
        </p:txBody>
      </p:sp>
      <p:sp>
        <p:nvSpPr>
          <p:cNvPr id="20" name="Text 17"/>
          <p:cNvSpPr/>
          <p:nvPr/>
        </p:nvSpPr>
        <p:spPr>
          <a:xfrm>
            <a:off x="2954536" y="5010507"/>
            <a:ext cx="3350895" cy="14686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313"/>
              </a:lnSpc>
              <a:buNone/>
            </a:pPr>
            <a:r>
              <a:rPr lang="en-US" sz="144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внедряет систему предупреждения столкновений, использующую радары для обнаружения препятствий и автоматическое торможение.</a:t>
            </a:r>
            <a:endParaRPr lang="en-US" sz="1446" dirty="0"/>
          </a:p>
        </p:txBody>
      </p:sp>
      <p:sp>
        <p:nvSpPr>
          <p:cNvPr id="21" name="Shape 18"/>
          <p:cNvSpPr/>
          <p:nvPr/>
        </p:nvSpPr>
        <p:spPr>
          <a:xfrm>
            <a:off x="7521714" y="5689521"/>
            <a:ext cx="642580" cy="22860"/>
          </a:xfrm>
          <a:prstGeom prst="rect">
            <a:avLst/>
          </a:prstGeom>
          <a:solidFill>
            <a:srgbClr val="D2AC47"/>
          </a:solidFill>
          <a:ln/>
        </p:spPr>
      </p:sp>
      <p:sp>
        <p:nvSpPr>
          <p:cNvPr id="22" name="Shape 19"/>
          <p:cNvSpPr/>
          <p:nvPr/>
        </p:nvSpPr>
        <p:spPr>
          <a:xfrm>
            <a:off x="7108686" y="5494496"/>
            <a:ext cx="413028" cy="413028"/>
          </a:xfrm>
          <a:prstGeom prst="roundRect">
            <a:avLst>
              <a:gd name="adj" fmla="val 13336"/>
            </a:avLst>
          </a:prstGeom>
          <a:solidFill>
            <a:srgbClr val="2D3033"/>
          </a:solidFill>
          <a:ln/>
        </p:spPr>
      </p:sp>
      <p:sp>
        <p:nvSpPr>
          <p:cNvPr id="23" name="Text 20"/>
          <p:cNvSpPr/>
          <p:nvPr/>
        </p:nvSpPr>
        <p:spPr>
          <a:xfrm>
            <a:off x="7234654" y="5528905"/>
            <a:ext cx="161092" cy="3442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11"/>
              </a:lnSpc>
              <a:buNone/>
            </a:pPr>
            <a:r>
              <a:rPr lang="en-US" sz="2169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169" dirty="0"/>
          </a:p>
        </p:txBody>
      </p:sp>
      <p:sp>
        <p:nvSpPr>
          <p:cNvPr id="24" name="Text 21"/>
          <p:cNvSpPr/>
          <p:nvPr/>
        </p:nvSpPr>
        <p:spPr>
          <a:xfrm>
            <a:off x="8324969" y="5534739"/>
            <a:ext cx="3342918" cy="2869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59"/>
              </a:lnSpc>
              <a:buNone/>
            </a:pPr>
            <a:r>
              <a:rPr lang="en-US" sz="180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2016 - Автономное вождение</a:t>
            </a:r>
            <a:endParaRPr lang="en-US" sz="1807" dirty="0"/>
          </a:p>
        </p:txBody>
      </p:sp>
      <p:sp>
        <p:nvSpPr>
          <p:cNvPr id="25" name="Text 22"/>
          <p:cNvSpPr/>
          <p:nvPr/>
        </p:nvSpPr>
        <p:spPr>
          <a:xfrm>
            <a:off x="8324969" y="5931813"/>
            <a:ext cx="3350895" cy="11749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3"/>
              </a:lnSpc>
              <a:buNone/>
            </a:pPr>
            <a:r>
              <a:rPr lang="en-US" sz="1446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представляет технологии автономного вождения, позволяющие автомобилю управлять собой без участия водителя.</a:t>
            </a:r>
            <a:endParaRPr lang="en-US" sz="144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37993" y="625673"/>
            <a:ext cx="795659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Экологические инициативы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187547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Электрификация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2444829"/>
            <a:ext cx="3156347" cy="39094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активно внедряет электрические и гибридные технологии, чтобы сократить вредные выбросы и стать более экологичным брендом. Компания представляет широкую линейку электрических и гибридных автомобилей, таких как EQC, EQS и другие модели.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1875473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Устойчивое производство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2792016"/>
            <a:ext cx="3156347" cy="42648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Помимо электрификации моделей, Mercedes-Benz уделяет большое внимание устойчивым методам производства. Компания стремится сократить энергопотребление, увеличить использование возобновляемых источников энергии и применять экологичные материалы в своих автомобилях.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1875473"/>
            <a:ext cx="3156347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Корпоративная социальная ответственность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3139202"/>
            <a:ext cx="3156347" cy="42648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активно участвует в различных экологических и социальных инициативах, направленных на защиту окружающей среды и поддержку местных сообществ. Компания стремится быть ответственным корпоративным гражданином и вносить свой вклад в устойчивое развитие.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89240" y="558760"/>
            <a:ext cx="6162675" cy="6349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Будущее Mercedes-Benz</a:t>
            </a:r>
            <a:endParaRPr lang="en-US" sz="4000" dirty="0"/>
          </a:p>
        </p:txBody>
      </p:sp>
      <p:sp>
        <p:nvSpPr>
          <p:cNvPr id="5" name="Shape 2"/>
          <p:cNvSpPr/>
          <p:nvPr/>
        </p:nvSpPr>
        <p:spPr>
          <a:xfrm>
            <a:off x="2489240" y="1758791"/>
            <a:ext cx="457081" cy="457081"/>
          </a:xfrm>
          <a:prstGeom prst="roundRect">
            <a:avLst>
              <a:gd name="adj" fmla="val 13337"/>
            </a:avLst>
          </a:prstGeom>
          <a:solidFill>
            <a:srgbClr val="2D3033"/>
          </a:solidFill>
          <a:ln/>
        </p:spPr>
      </p:sp>
      <p:sp>
        <p:nvSpPr>
          <p:cNvPr id="6" name="Text 3"/>
          <p:cNvSpPr/>
          <p:nvPr/>
        </p:nvSpPr>
        <p:spPr>
          <a:xfrm>
            <a:off x="2665214" y="1796772"/>
            <a:ext cx="105132" cy="3810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3149441" y="1828562"/>
            <a:ext cx="4064198" cy="6348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Электрификация модельного ряда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3149441" y="2585204"/>
            <a:ext cx="4064198" cy="1625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планирует полностью электрифицировать свой модельный ряд в ближайшие годы, предлагая клиентам широкий выбор экологичных и высокотехнологичных электромобилей.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16760" y="1758791"/>
            <a:ext cx="457081" cy="457081"/>
          </a:xfrm>
          <a:prstGeom prst="roundRect">
            <a:avLst>
              <a:gd name="adj" fmla="val 13337"/>
            </a:avLst>
          </a:prstGeom>
          <a:solidFill>
            <a:srgbClr val="2D3033"/>
          </a:solidFill>
          <a:ln/>
        </p:spPr>
      </p:sp>
      <p:sp>
        <p:nvSpPr>
          <p:cNvPr id="10" name="Text 7"/>
          <p:cNvSpPr/>
          <p:nvPr/>
        </p:nvSpPr>
        <p:spPr>
          <a:xfrm>
            <a:off x="7551896" y="1796772"/>
            <a:ext cx="186809" cy="3810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8076962" y="1828562"/>
            <a:ext cx="2905363" cy="3174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Автономное вождение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8076962" y="2267783"/>
            <a:ext cx="4064198" cy="1625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Компания продолжает инвестировать в разработку передовых технологий автономного вождения, которые сделают управление автомобилем более безопасным и удобным.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489240" y="4572833"/>
            <a:ext cx="457081" cy="457081"/>
          </a:xfrm>
          <a:prstGeom prst="roundRect">
            <a:avLst>
              <a:gd name="adj" fmla="val 13337"/>
            </a:avLst>
          </a:prstGeom>
          <a:solidFill>
            <a:srgbClr val="2D3033"/>
          </a:solidFill>
          <a:ln/>
        </p:spPr>
      </p:sp>
      <p:sp>
        <p:nvSpPr>
          <p:cNvPr id="14" name="Text 11"/>
          <p:cNvSpPr/>
          <p:nvPr/>
        </p:nvSpPr>
        <p:spPr>
          <a:xfrm>
            <a:off x="2623304" y="4610814"/>
            <a:ext cx="188952" cy="3810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3149441" y="4642604"/>
            <a:ext cx="2852261" cy="3174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Цифровые инновации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3149441" y="5081826"/>
            <a:ext cx="4064198" cy="2276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Mercedes-Benz активно внедряет новейшие цифровые технологии, такие как искусственный интеллект, облачные сервисы и подключенные системы, чтобы обеспечить своим клиентам инновационный и персонализированный опыт вождения.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416760" y="4572833"/>
            <a:ext cx="457081" cy="457081"/>
          </a:xfrm>
          <a:prstGeom prst="roundRect">
            <a:avLst>
              <a:gd name="adj" fmla="val 13337"/>
            </a:avLst>
          </a:prstGeom>
          <a:solidFill>
            <a:srgbClr val="2D3033"/>
          </a:solidFill>
          <a:ln/>
        </p:spPr>
      </p:sp>
      <p:sp>
        <p:nvSpPr>
          <p:cNvPr id="18" name="Text 15"/>
          <p:cNvSpPr/>
          <p:nvPr/>
        </p:nvSpPr>
        <p:spPr>
          <a:xfrm>
            <a:off x="7556063" y="4610814"/>
            <a:ext cx="178356" cy="3810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8076962" y="4642604"/>
            <a:ext cx="4064198" cy="6348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Устойчивость и корпоративная ответственность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8076962" y="5399246"/>
            <a:ext cx="4064198" cy="2276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Бренд будет продолжать свои усилия по снижению углеродного следа, использованию экологичных материалов и вложению в социальные и экологические инициативы, чтобы стать более ответственным производителем автомобилей.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37993" y="61102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Дизайн и эстетика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1749742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2527340"/>
            <a:ext cx="2388632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Фирменная решётка радиатора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3702129"/>
            <a:ext cx="2388632" cy="35540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Легендарная трёхлучевая звезда на фронтальной решетке Mercedes-Benz является одним из самых узнаваемых элементов дизайна бренда и символизирует его превосходство.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9881" y="1749742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59881" y="2527340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Инновационные фары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759881" y="3354943"/>
            <a:ext cx="2388632" cy="39094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Автомобили Mercedes-Benz оснащаются передовыми, технологичными фарами, которые не только улучшают безопасность, но и создают впечатляющий визуальный эффект.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768" y="1749742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2527340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Элегантные колёсные диски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3354943"/>
            <a:ext cx="2388632" cy="35540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Изысканные и стильные колёсные диски Mercedes-Benz подчёркивают роскошь и премиальность бренда, а также демонстрируют внимание к мельчайшим деталям.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3656" y="1749742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203656" y="2527340"/>
            <a:ext cx="238875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Высококачественный интерьер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203656" y="3354943"/>
            <a:ext cx="2388751" cy="42648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Интерьеры автомобилей Mercedes-Benz отличаются превосходным качеством материалов, изысканной отделкой и продуманным дизайном, создавая ощущение комфорта и роскоши.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989</Words>
  <Application>Microsoft Office PowerPoint</Application>
  <PresentationFormat>Произвольный</PresentationFormat>
  <Paragraphs>94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Prata</vt:lpstr>
      <vt:lpstr>Raleway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2</cp:revision>
  <dcterms:created xsi:type="dcterms:W3CDTF">2024-04-30T18:24:40Z</dcterms:created>
  <dcterms:modified xsi:type="dcterms:W3CDTF">2024-04-30T18:31:36Z</dcterms:modified>
</cp:coreProperties>
</file>